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74" r:id="rId5"/>
    <p:sldId id="275"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3" d="100"/>
          <a:sy n="93" d="100"/>
        </p:scale>
        <p:origin x="259"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smtClean="0"/>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7/18/2023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7/18/2023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7/18/2023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smtClean="0"/>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7/18/2023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7/18/2023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hyperlink" Target="https://www.scribbr.com/methodology/inductive-reasoning/" TargetMode="Externa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www.scribbr.com/research-process/problem-statement/" TargetMode="External"/><Relationship Id="rId2" Type="http://schemas.openxmlformats.org/officeDocument/2006/relationships/hyperlink" Target="https://www.scribbr.com/methodology/deductive-reasoning/" TargetMode="External"/><Relationship Id="rId1" Type="http://schemas.openxmlformats.org/officeDocument/2006/relationships/slideLayout" Target="../slideLayouts/slideLayout7.xml"/><Relationship Id="rId4" Type="http://schemas.openxmlformats.org/officeDocument/2006/relationships/hyperlink" Target="https://www.scribbr.nl/methodology/hypotheses/"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scribbr.com/statistics/hypothesis-testing/" TargetMode="External"/><Relationship Id="rId2" Type="http://schemas.openxmlformats.org/officeDocument/2006/relationships/hyperlink" Target="https://www.scribbr.com/methodology/data-collection/" TargetMode="External"/><Relationship Id="rId1" Type="http://schemas.openxmlformats.org/officeDocument/2006/relationships/slideLayout" Target="../slideLayouts/slideLayout7.xml"/><Relationship Id="rId4" Type="http://schemas.openxmlformats.org/officeDocument/2006/relationships/hyperlink" Target="https://www.scribbr.com/statistics/null-and-alternative-hypothes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Concept of theory</a:t>
            </a:r>
            <a:endParaRPr lang="en-IN" dirty="0"/>
          </a:p>
        </p:txBody>
      </p:sp>
      <p:sp>
        <p:nvSpPr>
          <p:cNvPr id="3" name="Subtitle 2"/>
          <p:cNvSpPr>
            <a:spLocks noGrp="1"/>
          </p:cNvSpPr>
          <p:nvPr>
            <p:ph type="subTitle" idx="1"/>
          </p:nvPr>
        </p:nvSpPr>
        <p:spPr/>
        <p:txBody>
          <a:bodyPr/>
          <a:lstStyle/>
          <a:p>
            <a:r>
              <a:rPr lang="en-US" dirty="0" err="1" smtClean="0"/>
              <a:t>Dr</a:t>
            </a:r>
            <a:r>
              <a:rPr lang="en-US" dirty="0" smtClean="0"/>
              <a:t> </a:t>
            </a:r>
            <a:r>
              <a:rPr lang="en-US" dirty="0" err="1" smtClean="0"/>
              <a:t>nita</a:t>
            </a:r>
            <a:r>
              <a:rPr lang="en-US" dirty="0" smtClean="0"/>
              <a:t> </a:t>
            </a:r>
            <a:r>
              <a:rPr lang="en-US" dirty="0" err="1" smtClean="0"/>
              <a:t>thakare</a:t>
            </a:r>
            <a:endParaRPr lang="en-IN" dirty="0"/>
          </a:p>
        </p:txBody>
      </p:sp>
    </p:spTree>
    <p:extLst>
      <p:ext uri="{BB962C8B-B14F-4D97-AF65-F5344CB8AC3E}">
        <p14:creationId xmlns:p14="http://schemas.microsoft.com/office/powerpoint/2010/main" val="324778663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0452" t="15016" r="40191" b="32412"/>
          <a:stretch/>
        </p:blipFill>
        <p:spPr>
          <a:xfrm>
            <a:off x="692332" y="352697"/>
            <a:ext cx="10959738" cy="5721533"/>
          </a:xfrm>
          <a:prstGeom prst="rect">
            <a:avLst/>
          </a:prstGeom>
        </p:spPr>
      </p:pic>
    </p:spTree>
    <p:extLst>
      <p:ext uri="{BB962C8B-B14F-4D97-AF65-F5344CB8AC3E}">
        <p14:creationId xmlns:p14="http://schemas.microsoft.com/office/powerpoint/2010/main" val="19772487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0238" t="14635" r="40405" b="29873"/>
          <a:stretch/>
        </p:blipFill>
        <p:spPr>
          <a:xfrm>
            <a:off x="535578" y="339634"/>
            <a:ext cx="11234056" cy="5708469"/>
          </a:xfrm>
          <a:prstGeom prst="rect">
            <a:avLst/>
          </a:prstGeom>
        </p:spPr>
      </p:pic>
    </p:spTree>
    <p:extLst>
      <p:ext uri="{BB962C8B-B14F-4D97-AF65-F5344CB8AC3E}">
        <p14:creationId xmlns:p14="http://schemas.microsoft.com/office/powerpoint/2010/main" val="2615310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9667" t="13619" r="38904" b="32413"/>
          <a:stretch/>
        </p:blipFill>
        <p:spPr>
          <a:xfrm>
            <a:off x="555585" y="483325"/>
            <a:ext cx="11100121" cy="5551716"/>
          </a:xfrm>
          <a:prstGeom prst="rect">
            <a:avLst/>
          </a:prstGeom>
        </p:spPr>
      </p:pic>
    </p:spTree>
    <p:extLst>
      <p:ext uri="{BB962C8B-B14F-4D97-AF65-F5344CB8AC3E}">
        <p14:creationId xmlns:p14="http://schemas.microsoft.com/office/powerpoint/2010/main" val="3194177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9704" t="15376" r="40423" b="31720"/>
          <a:stretch/>
        </p:blipFill>
        <p:spPr>
          <a:xfrm>
            <a:off x="589935" y="339214"/>
            <a:ext cx="10987549" cy="5751870"/>
          </a:xfrm>
          <a:prstGeom prst="rect">
            <a:avLst/>
          </a:prstGeom>
        </p:spPr>
      </p:pic>
    </p:spTree>
    <p:extLst>
      <p:ext uri="{BB962C8B-B14F-4D97-AF65-F5344CB8AC3E}">
        <p14:creationId xmlns:p14="http://schemas.microsoft.com/office/powerpoint/2010/main" val="17765906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9892" t="14230" r="40027" b="32150"/>
          <a:stretch/>
        </p:blipFill>
        <p:spPr>
          <a:xfrm>
            <a:off x="575187" y="324466"/>
            <a:ext cx="11105536" cy="5781368"/>
          </a:xfrm>
          <a:prstGeom prst="rect">
            <a:avLst/>
          </a:prstGeom>
        </p:spPr>
      </p:pic>
    </p:spTree>
    <p:extLst>
      <p:ext uri="{BB962C8B-B14F-4D97-AF65-F5344CB8AC3E}">
        <p14:creationId xmlns:p14="http://schemas.microsoft.com/office/powerpoint/2010/main" val="28257824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2313" t="8781" r="40994" b="28136"/>
          <a:stretch/>
        </p:blipFill>
        <p:spPr>
          <a:xfrm>
            <a:off x="811161" y="147483"/>
            <a:ext cx="10618839" cy="5958349"/>
          </a:xfrm>
          <a:prstGeom prst="rect">
            <a:avLst/>
          </a:prstGeom>
        </p:spPr>
      </p:pic>
      <p:sp>
        <p:nvSpPr>
          <p:cNvPr id="3" name="Rectangle 2"/>
          <p:cNvSpPr/>
          <p:nvPr/>
        </p:nvSpPr>
        <p:spPr>
          <a:xfrm>
            <a:off x="1371599" y="6211669"/>
            <a:ext cx="10058401" cy="646331"/>
          </a:xfrm>
          <a:prstGeom prst="rect">
            <a:avLst/>
          </a:prstGeom>
        </p:spPr>
        <p:txBody>
          <a:bodyPr wrap="square">
            <a:spAutoFit/>
          </a:bodyPr>
          <a:lstStyle/>
          <a:p>
            <a:pPr algn="ctr"/>
            <a:r>
              <a:rPr lang="en-US" dirty="0">
                <a:solidFill>
                  <a:schemeClr val="bg1"/>
                </a:solidFill>
                <a:latin typeface="Inter"/>
              </a:rPr>
              <a:t>The main difference between inductive and deductive reasoning is that inductive reasoning aims at </a:t>
            </a:r>
            <a:r>
              <a:rPr lang="en-US" b="1" dirty="0">
                <a:solidFill>
                  <a:schemeClr val="bg1"/>
                </a:solidFill>
                <a:latin typeface="Inter"/>
              </a:rPr>
              <a:t>developing a theory</a:t>
            </a:r>
            <a:r>
              <a:rPr lang="en-US" dirty="0">
                <a:solidFill>
                  <a:schemeClr val="bg1"/>
                </a:solidFill>
                <a:latin typeface="Inter"/>
              </a:rPr>
              <a:t> while deductive reasoning aims at </a:t>
            </a:r>
            <a:r>
              <a:rPr lang="en-US" b="1" dirty="0">
                <a:solidFill>
                  <a:schemeClr val="bg1"/>
                </a:solidFill>
                <a:latin typeface="Inter"/>
              </a:rPr>
              <a:t>testing an existing theory</a:t>
            </a:r>
            <a:r>
              <a:rPr lang="en-US" dirty="0">
                <a:solidFill>
                  <a:schemeClr val="bg1"/>
                </a:solidFill>
                <a:latin typeface="Inter"/>
              </a:rPr>
              <a:t>.</a:t>
            </a:r>
            <a:endParaRPr lang="en-IN" dirty="0">
              <a:solidFill>
                <a:schemeClr val="bg1"/>
              </a:solidFill>
            </a:endParaRPr>
          </a:p>
        </p:txBody>
      </p:sp>
    </p:spTree>
    <p:extLst>
      <p:ext uri="{BB962C8B-B14F-4D97-AF65-F5344CB8AC3E}">
        <p14:creationId xmlns:p14="http://schemas.microsoft.com/office/powerpoint/2010/main" val="7363047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4683" y="335846"/>
            <a:ext cx="10663085" cy="5755422"/>
          </a:xfrm>
          <a:prstGeom prst="rect">
            <a:avLst/>
          </a:prstGeom>
        </p:spPr>
        <p:txBody>
          <a:bodyPr wrap="square">
            <a:spAutoFit/>
          </a:bodyPr>
          <a:lstStyle/>
          <a:p>
            <a:r>
              <a:rPr lang="en-US" sz="2800" b="1" dirty="0" smtClean="0">
                <a:solidFill>
                  <a:srgbClr val="1B2B68"/>
                </a:solidFill>
                <a:latin typeface="Gilmer"/>
              </a:rPr>
              <a:t>Example :   Inductive </a:t>
            </a:r>
            <a:r>
              <a:rPr lang="en-US" sz="2800" b="1" dirty="0">
                <a:solidFill>
                  <a:srgbClr val="1B2B68"/>
                </a:solidFill>
                <a:latin typeface="Gilmer"/>
              </a:rPr>
              <a:t>research approach</a:t>
            </a:r>
          </a:p>
          <a:p>
            <a:r>
              <a:rPr lang="en-US" sz="2000" dirty="0">
                <a:solidFill>
                  <a:srgbClr val="0D405F"/>
                </a:solidFill>
                <a:latin typeface="Inter"/>
              </a:rPr>
              <a:t>When there is little to no existing literature on a topic, it is common to perform </a:t>
            </a:r>
            <a:r>
              <a:rPr lang="en-US" sz="2000" dirty="0">
                <a:solidFill>
                  <a:srgbClr val="1F80E8"/>
                </a:solidFill>
                <a:latin typeface="Inter"/>
                <a:hlinkClick r:id="rId2"/>
              </a:rPr>
              <a:t>inductive research</a:t>
            </a:r>
            <a:r>
              <a:rPr lang="en-US" sz="2000" dirty="0">
                <a:solidFill>
                  <a:srgbClr val="0D405F"/>
                </a:solidFill>
                <a:latin typeface="Inter"/>
              </a:rPr>
              <a:t>, because there is no theory to test. The inductive approach consists of three stages:</a:t>
            </a:r>
          </a:p>
          <a:p>
            <a:pPr>
              <a:buFont typeface="+mj-lt"/>
              <a:buAutoNum type="arabicPeriod"/>
            </a:pPr>
            <a:r>
              <a:rPr lang="en-US" sz="2000" b="1" dirty="0">
                <a:solidFill>
                  <a:srgbClr val="0D405F"/>
                </a:solidFill>
                <a:latin typeface="Inter"/>
              </a:rPr>
              <a:t>Observation</a:t>
            </a:r>
            <a:endParaRPr lang="en-US" sz="2000" dirty="0">
              <a:solidFill>
                <a:srgbClr val="0D405F"/>
              </a:solidFill>
              <a:latin typeface="Inter"/>
            </a:endParaRPr>
          </a:p>
          <a:p>
            <a:pPr marL="742950" lvl="1" indent="-285750">
              <a:buFont typeface="+mj-lt"/>
              <a:buAutoNum type="arabicPeriod"/>
            </a:pPr>
            <a:r>
              <a:rPr lang="en-US" sz="2000" dirty="0">
                <a:solidFill>
                  <a:srgbClr val="0D405F"/>
                </a:solidFill>
                <a:latin typeface="Inter"/>
              </a:rPr>
              <a:t>A low-cost airline flight is delayed</a:t>
            </a:r>
          </a:p>
          <a:p>
            <a:pPr marL="742950" lvl="1" indent="-285750">
              <a:buFont typeface="+mj-lt"/>
              <a:buAutoNum type="arabicPeriod"/>
            </a:pPr>
            <a:r>
              <a:rPr lang="en-US" sz="2000" dirty="0">
                <a:solidFill>
                  <a:srgbClr val="0D405F"/>
                </a:solidFill>
                <a:latin typeface="Inter"/>
              </a:rPr>
              <a:t>Dogs A and B have fleas</a:t>
            </a:r>
          </a:p>
          <a:p>
            <a:pPr marL="742950" lvl="1" indent="-285750">
              <a:buFont typeface="+mj-lt"/>
              <a:buAutoNum type="arabicPeriod"/>
            </a:pPr>
            <a:r>
              <a:rPr lang="en-US" sz="2000" dirty="0">
                <a:solidFill>
                  <a:srgbClr val="0D405F"/>
                </a:solidFill>
                <a:latin typeface="Inter"/>
              </a:rPr>
              <a:t>Elephants depend on water to exist</a:t>
            </a:r>
          </a:p>
          <a:p>
            <a:pPr>
              <a:buFont typeface="+mj-lt"/>
              <a:buAutoNum type="arabicPeriod"/>
            </a:pPr>
            <a:r>
              <a:rPr lang="en-US" sz="2000" b="1" dirty="0">
                <a:solidFill>
                  <a:srgbClr val="0D405F"/>
                </a:solidFill>
                <a:latin typeface="Inter"/>
              </a:rPr>
              <a:t>Seeking patterns</a:t>
            </a:r>
            <a:endParaRPr lang="en-US" sz="2000" dirty="0">
              <a:solidFill>
                <a:srgbClr val="0D405F"/>
              </a:solidFill>
              <a:latin typeface="Inter"/>
            </a:endParaRPr>
          </a:p>
          <a:p>
            <a:pPr marL="742950" lvl="1" indent="-285750">
              <a:buFont typeface="+mj-lt"/>
              <a:buAutoNum type="arabicPeriod"/>
            </a:pPr>
            <a:r>
              <a:rPr lang="en-US" sz="2000" dirty="0">
                <a:solidFill>
                  <a:srgbClr val="0D405F"/>
                </a:solidFill>
                <a:latin typeface="Inter"/>
              </a:rPr>
              <a:t>Another 20 flights from low-cost airlines are delayed</a:t>
            </a:r>
          </a:p>
          <a:p>
            <a:pPr marL="742950" lvl="1" indent="-285750">
              <a:buFont typeface="+mj-lt"/>
              <a:buAutoNum type="arabicPeriod"/>
            </a:pPr>
            <a:r>
              <a:rPr lang="en-US" sz="2000" dirty="0">
                <a:solidFill>
                  <a:srgbClr val="0D405F"/>
                </a:solidFill>
                <a:latin typeface="Inter"/>
              </a:rPr>
              <a:t>All observed dogs have fleas</a:t>
            </a:r>
          </a:p>
          <a:p>
            <a:pPr marL="742950" lvl="1" indent="-285750">
              <a:buFont typeface="+mj-lt"/>
              <a:buAutoNum type="arabicPeriod"/>
            </a:pPr>
            <a:r>
              <a:rPr lang="en-US" sz="2000" dirty="0">
                <a:solidFill>
                  <a:srgbClr val="0D405F"/>
                </a:solidFill>
                <a:latin typeface="Inter"/>
              </a:rPr>
              <a:t>All observed animals depend on water to exist</a:t>
            </a:r>
          </a:p>
          <a:p>
            <a:pPr>
              <a:buFont typeface="+mj-lt"/>
              <a:buAutoNum type="arabicPeriod"/>
            </a:pPr>
            <a:r>
              <a:rPr lang="en-US" sz="2000" b="1" dirty="0">
                <a:solidFill>
                  <a:srgbClr val="0D405F"/>
                </a:solidFill>
                <a:latin typeface="Inter"/>
              </a:rPr>
              <a:t>Developing a theory or general (preliminary) conclusion</a:t>
            </a:r>
            <a:endParaRPr lang="en-US" sz="2000" dirty="0">
              <a:solidFill>
                <a:srgbClr val="0D405F"/>
              </a:solidFill>
              <a:latin typeface="Inter"/>
            </a:endParaRPr>
          </a:p>
          <a:p>
            <a:pPr marL="742950" lvl="1" indent="-285750">
              <a:buFont typeface="+mj-lt"/>
              <a:buAutoNum type="arabicPeriod"/>
            </a:pPr>
            <a:r>
              <a:rPr lang="en-US" sz="2000" dirty="0">
                <a:solidFill>
                  <a:srgbClr val="0D405F"/>
                </a:solidFill>
                <a:latin typeface="Inter"/>
              </a:rPr>
              <a:t>Low cost airlines always have delays</a:t>
            </a:r>
          </a:p>
          <a:p>
            <a:pPr marL="742950" lvl="1" indent="-285750">
              <a:buFont typeface="+mj-lt"/>
              <a:buAutoNum type="arabicPeriod"/>
            </a:pPr>
            <a:r>
              <a:rPr lang="en-US" sz="2000" dirty="0">
                <a:solidFill>
                  <a:srgbClr val="0D405F"/>
                </a:solidFill>
                <a:latin typeface="Inter"/>
              </a:rPr>
              <a:t>All dogs have fleas</a:t>
            </a:r>
          </a:p>
          <a:p>
            <a:pPr marL="742950" lvl="1" indent="-285750">
              <a:buFont typeface="+mj-lt"/>
              <a:buAutoNum type="arabicPeriod"/>
            </a:pPr>
            <a:r>
              <a:rPr lang="en-US" sz="2000" dirty="0">
                <a:solidFill>
                  <a:srgbClr val="0D405F"/>
                </a:solidFill>
                <a:latin typeface="Inter"/>
              </a:rPr>
              <a:t>All biological life depends on water to exist</a:t>
            </a:r>
          </a:p>
          <a:p>
            <a:r>
              <a:rPr lang="en-US" sz="2000" b="1" dirty="0">
                <a:solidFill>
                  <a:srgbClr val="1B2B68"/>
                </a:solidFill>
                <a:latin typeface="Gilmer"/>
              </a:rPr>
              <a:t>Limitations of an inductive approach</a:t>
            </a:r>
          </a:p>
          <a:p>
            <a:r>
              <a:rPr lang="en-US" sz="2000" dirty="0">
                <a:solidFill>
                  <a:srgbClr val="0D405F"/>
                </a:solidFill>
                <a:latin typeface="Inter"/>
              </a:rPr>
              <a:t>A conclusion drawn on the basis of an inductive method can never be fully proven. However, it can be invalidated.</a:t>
            </a:r>
            <a:endParaRPr lang="en-US" sz="2000" b="0" i="0" dirty="0">
              <a:solidFill>
                <a:srgbClr val="0D405F"/>
              </a:solidFill>
              <a:effectLst/>
              <a:latin typeface="Inter"/>
            </a:endParaRPr>
          </a:p>
        </p:txBody>
      </p:sp>
    </p:spTree>
    <p:extLst>
      <p:ext uri="{BB962C8B-B14F-4D97-AF65-F5344CB8AC3E}">
        <p14:creationId xmlns:p14="http://schemas.microsoft.com/office/powerpoint/2010/main" val="15304675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60437" y="363915"/>
            <a:ext cx="11061291" cy="6494085"/>
          </a:xfrm>
          <a:prstGeom prst="rect">
            <a:avLst/>
          </a:prstGeom>
        </p:spPr>
        <p:txBody>
          <a:bodyPr wrap="square">
            <a:spAutoFit/>
          </a:bodyPr>
          <a:lstStyle/>
          <a:p>
            <a:r>
              <a:rPr lang="en-US" sz="2800" b="1" dirty="0" smtClean="0">
                <a:solidFill>
                  <a:srgbClr val="1B2B68"/>
                </a:solidFill>
                <a:latin typeface="Gilmer"/>
              </a:rPr>
              <a:t>Example : Deductive </a:t>
            </a:r>
            <a:r>
              <a:rPr lang="en-US" sz="2800" b="1" dirty="0">
                <a:solidFill>
                  <a:srgbClr val="1B2B68"/>
                </a:solidFill>
                <a:latin typeface="Gilmer"/>
              </a:rPr>
              <a:t>research </a:t>
            </a:r>
            <a:r>
              <a:rPr lang="en-US" sz="2800" b="1" dirty="0" smtClean="0">
                <a:solidFill>
                  <a:srgbClr val="1B2B68"/>
                </a:solidFill>
                <a:latin typeface="Gilmer"/>
              </a:rPr>
              <a:t>approach</a:t>
            </a:r>
          </a:p>
          <a:p>
            <a:endParaRPr lang="en-US" sz="2800" b="1" dirty="0">
              <a:solidFill>
                <a:srgbClr val="1B2B68"/>
              </a:solidFill>
              <a:latin typeface="Gilmer"/>
            </a:endParaRPr>
          </a:p>
          <a:p>
            <a:r>
              <a:rPr lang="en-US" sz="2400" dirty="0"/>
              <a:t>When conducting </a:t>
            </a:r>
            <a:r>
              <a:rPr lang="en-US" sz="2400" dirty="0">
                <a:solidFill>
                  <a:srgbClr val="1F80E8"/>
                </a:solidFill>
                <a:hlinkClick r:id="rId2"/>
              </a:rPr>
              <a:t>deductive research</a:t>
            </a:r>
            <a:r>
              <a:rPr lang="en-US" sz="2400" dirty="0"/>
              <a:t>, you always start with a theory. This is usually the result of inductive research. Reasoning deductively means testing these theories. Remember that if there is no theory yet, you cannot conduct deductive research.</a:t>
            </a:r>
          </a:p>
          <a:p>
            <a:r>
              <a:rPr lang="en-US" sz="2400" dirty="0"/>
              <a:t>The deductive research approach consists of four stages:</a:t>
            </a:r>
          </a:p>
          <a:p>
            <a:pPr>
              <a:buFont typeface="+mj-lt"/>
              <a:buAutoNum type="arabicPeriod"/>
            </a:pPr>
            <a:r>
              <a:rPr lang="en-US" sz="2400" b="1" dirty="0">
                <a:solidFill>
                  <a:srgbClr val="0D405F"/>
                </a:solidFill>
                <a:latin typeface="Inter"/>
              </a:rPr>
              <a:t>Start with an existing theory and create a </a:t>
            </a:r>
            <a:r>
              <a:rPr lang="en-US" sz="2400" b="1" dirty="0">
                <a:solidFill>
                  <a:srgbClr val="1F80E8"/>
                </a:solidFill>
                <a:latin typeface="Inter"/>
                <a:hlinkClick r:id="rId3"/>
              </a:rPr>
              <a:t>problem statement</a:t>
            </a:r>
            <a:endParaRPr lang="en-US" sz="2400" dirty="0">
              <a:solidFill>
                <a:srgbClr val="0D405F"/>
              </a:solidFill>
              <a:latin typeface="Inter"/>
            </a:endParaRPr>
          </a:p>
          <a:p>
            <a:pPr marL="742950" lvl="1" indent="-285750">
              <a:buFont typeface="+mj-lt"/>
              <a:buAutoNum type="arabicPeriod"/>
            </a:pPr>
            <a:r>
              <a:rPr lang="en-US" sz="2400" dirty="0">
                <a:solidFill>
                  <a:srgbClr val="0D405F"/>
                </a:solidFill>
                <a:latin typeface="Inter"/>
              </a:rPr>
              <a:t>Low cost airlines always have delays</a:t>
            </a:r>
          </a:p>
          <a:p>
            <a:pPr marL="742950" lvl="1" indent="-285750">
              <a:buFont typeface="+mj-lt"/>
              <a:buAutoNum type="arabicPeriod"/>
            </a:pPr>
            <a:r>
              <a:rPr lang="en-US" sz="2400" dirty="0">
                <a:solidFill>
                  <a:srgbClr val="0D405F"/>
                </a:solidFill>
                <a:latin typeface="Inter"/>
              </a:rPr>
              <a:t>All dogs have fleas</a:t>
            </a:r>
          </a:p>
          <a:p>
            <a:pPr marL="742950" lvl="1" indent="-285750">
              <a:buFont typeface="+mj-lt"/>
              <a:buAutoNum type="arabicPeriod"/>
            </a:pPr>
            <a:r>
              <a:rPr lang="en-US" sz="2400" dirty="0">
                <a:solidFill>
                  <a:srgbClr val="0D405F"/>
                </a:solidFill>
                <a:latin typeface="Inter"/>
              </a:rPr>
              <a:t>All biological life depends on water to exist</a:t>
            </a:r>
          </a:p>
          <a:p>
            <a:pPr>
              <a:buFont typeface="+mj-lt"/>
              <a:buAutoNum type="arabicPeriod"/>
            </a:pPr>
            <a:r>
              <a:rPr lang="en-US" sz="2400" b="1" dirty="0">
                <a:solidFill>
                  <a:srgbClr val="0D405F"/>
                </a:solidFill>
                <a:latin typeface="Inter"/>
              </a:rPr>
              <a:t>Formulate a falsifiable </a:t>
            </a:r>
            <a:r>
              <a:rPr lang="en-US" sz="2400" b="1" dirty="0">
                <a:solidFill>
                  <a:srgbClr val="1F80E8"/>
                </a:solidFill>
                <a:latin typeface="Inter"/>
                <a:hlinkClick r:id="rId4"/>
              </a:rPr>
              <a:t>hypothesis</a:t>
            </a:r>
            <a:r>
              <a:rPr lang="en-US" sz="2400" b="1" dirty="0">
                <a:solidFill>
                  <a:srgbClr val="0D405F"/>
                </a:solidFill>
                <a:latin typeface="Inter"/>
              </a:rPr>
              <a:t>, based on existing theory</a:t>
            </a:r>
            <a:endParaRPr lang="en-US" sz="2400" dirty="0">
              <a:solidFill>
                <a:srgbClr val="0D405F"/>
              </a:solidFill>
              <a:latin typeface="Inter"/>
            </a:endParaRPr>
          </a:p>
          <a:p>
            <a:pPr marL="742950" lvl="1" indent="-285750">
              <a:buFont typeface="+mj-lt"/>
              <a:buAutoNum type="arabicPeriod"/>
            </a:pPr>
            <a:r>
              <a:rPr lang="en-US" sz="2400" dirty="0">
                <a:solidFill>
                  <a:srgbClr val="0D405F"/>
                </a:solidFill>
                <a:latin typeface="Inter"/>
              </a:rPr>
              <a:t>If passengers fly with a low cost airline, then they will always experience delays</a:t>
            </a:r>
          </a:p>
          <a:p>
            <a:pPr marL="742950" lvl="1" indent="-285750">
              <a:buFont typeface="+mj-lt"/>
              <a:buAutoNum type="arabicPeriod"/>
            </a:pPr>
            <a:r>
              <a:rPr lang="en-US" sz="2400" dirty="0">
                <a:solidFill>
                  <a:srgbClr val="0D405F"/>
                </a:solidFill>
                <a:latin typeface="Inter"/>
              </a:rPr>
              <a:t>All pet dogs in my apartment building have fleas</a:t>
            </a:r>
          </a:p>
          <a:p>
            <a:pPr marL="742950" lvl="1" indent="-285750">
              <a:buFont typeface="+mj-lt"/>
              <a:buAutoNum type="arabicPeriod"/>
            </a:pPr>
            <a:r>
              <a:rPr lang="en-US" sz="2400" dirty="0">
                <a:solidFill>
                  <a:srgbClr val="0D405F"/>
                </a:solidFill>
                <a:latin typeface="Inter"/>
              </a:rPr>
              <a:t>All land mammals depend on water to exist</a:t>
            </a:r>
          </a:p>
          <a:p>
            <a:r>
              <a:rPr lang="en-US" sz="2400" dirty="0"/>
              <a:t/>
            </a:r>
            <a:br>
              <a:rPr lang="en-US" sz="2400" dirty="0"/>
            </a:br>
            <a:endParaRPr lang="en-IN" sz="2400" dirty="0"/>
          </a:p>
        </p:txBody>
      </p:sp>
    </p:spTree>
    <p:extLst>
      <p:ext uri="{BB962C8B-B14F-4D97-AF65-F5344CB8AC3E}">
        <p14:creationId xmlns:p14="http://schemas.microsoft.com/office/powerpoint/2010/main" val="7563216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8206" y="718627"/>
            <a:ext cx="11430000" cy="4524315"/>
          </a:xfrm>
          <a:prstGeom prst="rect">
            <a:avLst/>
          </a:prstGeom>
        </p:spPr>
        <p:txBody>
          <a:bodyPr wrap="square">
            <a:spAutoFit/>
          </a:bodyPr>
          <a:lstStyle/>
          <a:p>
            <a:pPr>
              <a:buFont typeface="+mj-lt"/>
              <a:buAutoNum type="arabicPeriod"/>
            </a:pPr>
            <a:r>
              <a:rPr lang="en-US" sz="2400" b="1" dirty="0">
                <a:solidFill>
                  <a:srgbClr val="1F80E8"/>
                </a:solidFill>
                <a:latin typeface="Inter"/>
                <a:hlinkClick r:id="rId2"/>
              </a:rPr>
              <a:t>Collect data</a:t>
            </a:r>
            <a:r>
              <a:rPr lang="en-US" sz="2400" b="1" dirty="0">
                <a:solidFill>
                  <a:srgbClr val="0D405F"/>
                </a:solidFill>
                <a:latin typeface="Inter"/>
              </a:rPr>
              <a:t> to </a:t>
            </a:r>
            <a:r>
              <a:rPr lang="en-US" sz="2400" b="1" dirty="0">
                <a:solidFill>
                  <a:srgbClr val="1F80E8"/>
                </a:solidFill>
                <a:latin typeface="Inter"/>
                <a:hlinkClick r:id="rId3"/>
              </a:rPr>
              <a:t>test the hypothesis</a:t>
            </a:r>
            <a:endParaRPr lang="en-US" sz="2400" dirty="0">
              <a:solidFill>
                <a:srgbClr val="0D405F"/>
              </a:solidFill>
              <a:latin typeface="Inter"/>
            </a:endParaRPr>
          </a:p>
          <a:p>
            <a:pPr marL="742950" lvl="1" indent="-285750">
              <a:buFont typeface="+mj-lt"/>
              <a:buAutoNum type="arabicPeriod"/>
            </a:pPr>
            <a:r>
              <a:rPr lang="en-US" sz="2400" dirty="0">
                <a:solidFill>
                  <a:srgbClr val="0D405F"/>
                </a:solidFill>
                <a:latin typeface="Inter"/>
              </a:rPr>
              <a:t>Collect flight data of low-cost airlines</a:t>
            </a:r>
          </a:p>
          <a:p>
            <a:pPr marL="742950" lvl="1" indent="-285750">
              <a:buFont typeface="+mj-lt"/>
              <a:buAutoNum type="arabicPeriod"/>
            </a:pPr>
            <a:r>
              <a:rPr lang="en-US" sz="2400" dirty="0">
                <a:solidFill>
                  <a:srgbClr val="0D405F"/>
                </a:solidFill>
                <a:latin typeface="Inter"/>
              </a:rPr>
              <a:t>Test all dogs in the building for fleas</a:t>
            </a:r>
          </a:p>
          <a:p>
            <a:pPr marL="742950" lvl="1" indent="-285750">
              <a:buFont typeface="+mj-lt"/>
              <a:buAutoNum type="arabicPeriod"/>
            </a:pPr>
            <a:r>
              <a:rPr lang="en-US" sz="2400" dirty="0">
                <a:solidFill>
                  <a:srgbClr val="0D405F"/>
                </a:solidFill>
                <a:latin typeface="Inter"/>
              </a:rPr>
              <a:t>Study all land mammal species to see if they depend on water</a:t>
            </a:r>
          </a:p>
          <a:p>
            <a:pPr>
              <a:buFont typeface="+mj-lt"/>
              <a:buAutoNum type="arabicPeriod"/>
            </a:pPr>
            <a:r>
              <a:rPr lang="en-US" sz="2400" b="1" dirty="0">
                <a:solidFill>
                  <a:srgbClr val="0D405F"/>
                </a:solidFill>
                <a:latin typeface="Inter"/>
              </a:rPr>
              <a:t>Analyze and test the data</a:t>
            </a:r>
            <a:endParaRPr lang="en-US" sz="2400" dirty="0">
              <a:solidFill>
                <a:srgbClr val="0D405F"/>
              </a:solidFill>
              <a:latin typeface="Inter"/>
            </a:endParaRPr>
          </a:p>
          <a:p>
            <a:pPr marL="742950" lvl="1" indent="-285750">
              <a:buFont typeface="+mj-lt"/>
              <a:buAutoNum type="arabicPeriod"/>
            </a:pPr>
            <a:r>
              <a:rPr lang="en-US" sz="2400" dirty="0">
                <a:solidFill>
                  <a:srgbClr val="0D405F"/>
                </a:solidFill>
                <a:latin typeface="Inter"/>
              </a:rPr>
              <a:t>5 out of 100 flights of low-cost airlines are not delayed</a:t>
            </a:r>
          </a:p>
          <a:p>
            <a:pPr marL="742950" lvl="1" indent="-285750">
              <a:buFont typeface="+mj-lt"/>
              <a:buAutoNum type="arabicPeriod"/>
            </a:pPr>
            <a:r>
              <a:rPr lang="en-US" sz="2400" dirty="0">
                <a:solidFill>
                  <a:srgbClr val="0D405F"/>
                </a:solidFill>
                <a:latin typeface="Inter"/>
              </a:rPr>
              <a:t>10 out of 20 dogs didn’t have fleas</a:t>
            </a:r>
          </a:p>
          <a:p>
            <a:pPr marL="742950" lvl="1" indent="-285750">
              <a:buFont typeface="+mj-lt"/>
              <a:buAutoNum type="arabicPeriod"/>
            </a:pPr>
            <a:r>
              <a:rPr lang="en-US" sz="2400" dirty="0">
                <a:solidFill>
                  <a:srgbClr val="0D405F"/>
                </a:solidFill>
                <a:latin typeface="Inter"/>
              </a:rPr>
              <a:t>All land mammal species depend on water</a:t>
            </a:r>
          </a:p>
          <a:p>
            <a:pPr>
              <a:buFont typeface="+mj-lt"/>
              <a:buAutoNum type="arabicPeriod"/>
            </a:pPr>
            <a:r>
              <a:rPr lang="en-US" sz="2400" b="1" dirty="0">
                <a:solidFill>
                  <a:srgbClr val="0D405F"/>
                </a:solidFill>
                <a:latin typeface="Inter"/>
              </a:rPr>
              <a:t>Decide whether you can reject the </a:t>
            </a:r>
            <a:r>
              <a:rPr lang="en-US" sz="2400" b="1" dirty="0">
                <a:solidFill>
                  <a:srgbClr val="1F80E8"/>
                </a:solidFill>
                <a:latin typeface="Inter"/>
                <a:hlinkClick r:id="rId4"/>
              </a:rPr>
              <a:t>null hypothesis</a:t>
            </a:r>
            <a:endParaRPr lang="en-US" sz="2400" dirty="0">
              <a:solidFill>
                <a:srgbClr val="0D405F"/>
              </a:solidFill>
              <a:latin typeface="Inter"/>
            </a:endParaRPr>
          </a:p>
          <a:p>
            <a:pPr marL="742950" lvl="1" indent="-285750">
              <a:buFont typeface="+mj-lt"/>
              <a:buAutoNum type="arabicPeriod"/>
            </a:pPr>
            <a:r>
              <a:rPr lang="en-US" sz="2400" dirty="0">
                <a:solidFill>
                  <a:srgbClr val="0D405F"/>
                </a:solidFill>
                <a:latin typeface="Inter"/>
              </a:rPr>
              <a:t>5 out of 100 flights of low-cost airlines are not delayed = reject hypothesis</a:t>
            </a:r>
          </a:p>
          <a:p>
            <a:pPr marL="742950" lvl="1" indent="-285750">
              <a:buFont typeface="+mj-lt"/>
              <a:buAutoNum type="arabicPeriod"/>
            </a:pPr>
            <a:r>
              <a:rPr lang="en-US" sz="2400" dirty="0">
                <a:solidFill>
                  <a:srgbClr val="0D405F"/>
                </a:solidFill>
                <a:latin typeface="Inter"/>
              </a:rPr>
              <a:t>10 out of 20 dogs didn’t have fleas = reject hypothesis</a:t>
            </a:r>
          </a:p>
          <a:p>
            <a:pPr marL="742950" lvl="1" indent="-285750">
              <a:buFont typeface="+mj-lt"/>
              <a:buAutoNum type="arabicPeriod"/>
            </a:pPr>
            <a:r>
              <a:rPr lang="en-US" sz="2400" dirty="0">
                <a:solidFill>
                  <a:srgbClr val="0D405F"/>
                </a:solidFill>
                <a:latin typeface="Inter"/>
              </a:rPr>
              <a:t>All land mammal species depend on water = support hypothesis</a:t>
            </a:r>
            <a:endParaRPr lang="en-US" sz="2400" b="0" i="0" dirty="0">
              <a:solidFill>
                <a:srgbClr val="0D405F"/>
              </a:solidFill>
              <a:effectLst/>
              <a:latin typeface="Inter"/>
            </a:endParaRPr>
          </a:p>
        </p:txBody>
      </p:sp>
    </p:spTree>
    <p:extLst>
      <p:ext uri="{BB962C8B-B14F-4D97-AF65-F5344CB8AC3E}">
        <p14:creationId xmlns:p14="http://schemas.microsoft.com/office/powerpoint/2010/main" val="13409081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17639" y="294968"/>
            <a:ext cx="10058400" cy="5632311"/>
          </a:xfrm>
          <a:prstGeom prst="rect">
            <a:avLst/>
          </a:prstGeom>
        </p:spPr>
        <p:txBody>
          <a:bodyPr wrap="square">
            <a:spAutoFit/>
          </a:bodyPr>
          <a:lstStyle/>
          <a:p>
            <a:pPr>
              <a:lnSpc>
                <a:spcPct val="150000"/>
              </a:lnSpc>
            </a:pPr>
            <a:r>
              <a:rPr lang="en-US" sz="2400" b="1" dirty="0">
                <a:solidFill>
                  <a:srgbClr val="1B2B68"/>
                </a:solidFill>
                <a:latin typeface="Gilmer"/>
              </a:rPr>
              <a:t>Limitations of a deductive approach</a:t>
            </a:r>
          </a:p>
          <a:p>
            <a:pPr>
              <a:lnSpc>
                <a:spcPct val="150000"/>
              </a:lnSpc>
            </a:pPr>
            <a:r>
              <a:rPr lang="en-US" sz="2400" dirty="0">
                <a:solidFill>
                  <a:srgbClr val="0D405F"/>
                </a:solidFill>
                <a:latin typeface="Inter"/>
              </a:rPr>
              <a:t>The conclusions of deductive reasoning can only be true if all the premises set in the inductive study are true and the terms are clear.</a:t>
            </a:r>
          </a:p>
          <a:p>
            <a:pPr>
              <a:lnSpc>
                <a:spcPct val="150000"/>
              </a:lnSpc>
              <a:buFont typeface="Arial" panose="020B0604020202020204" pitchFamily="34" charset="0"/>
              <a:buChar char="•"/>
            </a:pPr>
            <a:r>
              <a:rPr lang="en-US" sz="2400" dirty="0" smtClean="0"/>
              <a:t>Example</a:t>
            </a:r>
          </a:p>
          <a:p>
            <a:pPr>
              <a:lnSpc>
                <a:spcPct val="150000"/>
              </a:lnSpc>
              <a:buFont typeface="Arial" panose="020B0604020202020204" pitchFamily="34" charset="0"/>
              <a:buChar char="•"/>
            </a:pPr>
            <a:r>
              <a:rPr lang="en-US" sz="2400" dirty="0" smtClean="0"/>
              <a:t>All </a:t>
            </a:r>
            <a:r>
              <a:rPr lang="en-US" sz="2400" dirty="0"/>
              <a:t>dogs have fleas (premise)</a:t>
            </a:r>
          </a:p>
          <a:p>
            <a:pPr>
              <a:lnSpc>
                <a:spcPct val="150000"/>
              </a:lnSpc>
              <a:buFont typeface="Arial" panose="020B0604020202020204" pitchFamily="34" charset="0"/>
              <a:buChar char="•"/>
            </a:pPr>
            <a:r>
              <a:rPr lang="en-US" sz="2400" dirty="0"/>
              <a:t>Benno is a dog (premise)</a:t>
            </a:r>
          </a:p>
          <a:p>
            <a:pPr>
              <a:lnSpc>
                <a:spcPct val="150000"/>
              </a:lnSpc>
              <a:buFont typeface="Arial" panose="020B0604020202020204" pitchFamily="34" charset="0"/>
              <a:buChar char="•"/>
            </a:pPr>
            <a:r>
              <a:rPr lang="en-US" sz="2400" dirty="0"/>
              <a:t>Benno has fleas (conclusion)</a:t>
            </a:r>
          </a:p>
          <a:p>
            <a:pPr>
              <a:lnSpc>
                <a:spcPct val="150000"/>
              </a:lnSpc>
            </a:pPr>
            <a:r>
              <a:rPr lang="en-US" sz="2400" dirty="0"/>
              <a:t>Based on the premises we have, the conclusion must be true. However, if the first premise turns out to be false, the conclusion that Benno has fleas cannot be relied upon.</a:t>
            </a:r>
            <a:endParaRPr lang="en-US" sz="2400" dirty="0">
              <a:effectLst/>
            </a:endParaRPr>
          </a:p>
        </p:txBody>
      </p:sp>
    </p:spTree>
    <p:extLst>
      <p:ext uri="{BB962C8B-B14F-4D97-AF65-F5344CB8AC3E}">
        <p14:creationId xmlns:p14="http://schemas.microsoft.com/office/powerpoint/2010/main" val="37565146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THEORY</a:t>
            </a:r>
            <a:endParaRPr lang="en-IN" dirty="0"/>
          </a:p>
        </p:txBody>
      </p:sp>
      <p:sp>
        <p:nvSpPr>
          <p:cNvPr id="3" name="Content Placeholder 2"/>
          <p:cNvSpPr>
            <a:spLocks noGrp="1"/>
          </p:cNvSpPr>
          <p:nvPr>
            <p:ph idx="1"/>
          </p:nvPr>
        </p:nvSpPr>
        <p:spPr/>
        <p:txBody>
          <a:bodyPr>
            <a:normAutofit/>
          </a:bodyPr>
          <a:lstStyle/>
          <a:p>
            <a:r>
              <a:rPr lang="en-US" sz="2800" dirty="0"/>
              <a:t>Theories are formulated to explain, predict, and understand phenomena and, in many cases, to challenge and extend existing knowledge, </a:t>
            </a:r>
            <a:endParaRPr lang="en-IN" sz="2800" dirty="0"/>
          </a:p>
        </p:txBody>
      </p:sp>
    </p:spTree>
    <p:extLst>
      <p:ext uri="{BB962C8B-B14F-4D97-AF65-F5344CB8AC3E}">
        <p14:creationId xmlns:p14="http://schemas.microsoft.com/office/powerpoint/2010/main" val="157349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Strategies for Developing the Theoretical Framework</a:t>
            </a:r>
            <a:br>
              <a:rPr lang="en-US" b="1" dirty="0"/>
            </a:br>
            <a:endParaRPr lang="en-IN" dirty="0"/>
          </a:p>
        </p:txBody>
      </p:sp>
      <p:sp>
        <p:nvSpPr>
          <p:cNvPr id="3" name="Content Placeholder 2"/>
          <p:cNvSpPr>
            <a:spLocks noGrp="1"/>
          </p:cNvSpPr>
          <p:nvPr>
            <p:ph idx="1"/>
          </p:nvPr>
        </p:nvSpPr>
        <p:spPr/>
        <p:txBody>
          <a:bodyPr>
            <a:normAutofit/>
          </a:bodyPr>
          <a:lstStyle/>
          <a:p>
            <a:r>
              <a:rPr lang="en-US" sz="2800" b="1" dirty="0"/>
              <a:t>A theoretical framework consists of concepts, together with their definitions, and existing theory/theories that are used for your particular study.</a:t>
            </a:r>
            <a:endParaRPr lang="en-IN" sz="2800" dirty="0"/>
          </a:p>
        </p:txBody>
      </p:sp>
    </p:spTree>
    <p:extLst>
      <p:ext uri="{BB962C8B-B14F-4D97-AF65-F5344CB8AC3E}">
        <p14:creationId xmlns:p14="http://schemas.microsoft.com/office/powerpoint/2010/main" val="372379848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199" y="203111"/>
            <a:ext cx="11503741" cy="5632311"/>
          </a:xfrm>
          <a:prstGeom prst="rect">
            <a:avLst/>
          </a:prstGeom>
        </p:spPr>
        <p:txBody>
          <a:bodyPr wrap="square">
            <a:spAutoFit/>
          </a:bodyPr>
          <a:lstStyle/>
          <a:p>
            <a:r>
              <a:rPr lang="en-US" sz="2400" b="1" dirty="0">
                <a:solidFill>
                  <a:srgbClr val="222222"/>
                </a:solidFill>
                <a:latin typeface="Roboto Condensed"/>
              </a:rPr>
              <a:t>I.  Developing the Framework</a:t>
            </a:r>
            <a:endParaRPr lang="en-US" sz="2400" dirty="0">
              <a:solidFill>
                <a:srgbClr val="222222"/>
              </a:solidFill>
              <a:latin typeface="Roboto Condensed"/>
            </a:endParaRPr>
          </a:p>
          <a:p>
            <a:pPr algn="just"/>
            <a:r>
              <a:rPr lang="en-US" sz="2400" dirty="0">
                <a:solidFill>
                  <a:srgbClr val="222222"/>
                </a:solidFill>
                <a:latin typeface="Roboto Condensed"/>
              </a:rPr>
              <a:t>Here are some strategies to develop of an effective theoretical framework:</a:t>
            </a:r>
          </a:p>
          <a:p>
            <a:pPr>
              <a:buFont typeface="+mj-lt"/>
              <a:buAutoNum type="arabicPeriod"/>
            </a:pPr>
            <a:r>
              <a:rPr lang="en-US" sz="2400" b="1" dirty="0">
                <a:solidFill>
                  <a:srgbClr val="222222"/>
                </a:solidFill>
                <a:latin typeface="Roboto Condensed"/>
              </a:rPr>
              <a:t>Examine your thesis title and research problem</a:t>
            </a:r>
            <a:r>
              <a:rPr lang="en-US" sz="2400" dirty="0">
                <a:solidFill>
                  <a:srgbClr val="222222"/>
                </a:solidFill>
                <a:latin typeface="Roboto Condensed"/>
              </a:rPr>
              <a:t>. The research problem anchors your entire study and forms the basis from which you construct your theoretical framework.</a:t>
            </a:r>
          </a:p>
          <a:p>
            <a:pPr>
              <a:buFont typeface="+mj-lt"/>
              <a:buAutoNum type="arabicPeriod"/>
            </a:pPr>
            <a:r>
              <a:rPr lang="en-US" sz="2400" b="1" dirty="0">
                <a:solidFill>
                  <a:srgbClr val="222222"/>
                </a:solidFill>
                <a:latin typeface="Roboto Condensed"/>
              </a:rPr>
              <a:t>Brainstorm on what you consider to be the key variables in your research</a:t>
            </a:r>
            <a:r>
              <a:rPr lang="en-US" sz="2400" dirty="0">
                <a:solidFill>
                  <a:srgbClr val="222222"/>
                </a:solidFill>
                <a:latin typeface="Roboto Condensed"/>
              </a:rPr>
              <a:t>. Answer the question, what factors contribute to the presumed effect?</a:t>
            </a:r>
          </a:p>
          <a:p>
            <a:pPr>
              <a:buFont typeface="+mj-lt"/>
              <a:buAutoNum type="arabicPeriod"/>
            </a:pPr>
            <a:r>
              <a:rPr lang="en-US" sz="2400" b="1" dirty="0">
                <a:solidFill>
                  <a:srgbClr val="222222"/>
                </a:solidFill>
                <a:latin typeface="Roboto Condensed"/>
              </a:rPr>
              <a:t>Review related literature</a:t>
            </a:r>
            <a:r>
              <a:rPr lang="en-US" sz="2400" dirty="0">
                <a:solidFill>
                  <a:srgbClr val="222222"/>
                </a:solidFill>
                <a:latin typeface="Roboto Condensed"/>
              </a:rPr>
              <a:t> to find answers to your research question.</a:t>
            </a:r>
          </a:p>
          <a:p>
            <a:pPr>
              <a:buFont typeface="+mj-lt"/>
              <a:buAutoNum type="arabicPeriod"/>
            </a:pPr>
            <a:r>
              <a:rPr lang="en-US" sz="2400" b="1" dirty="0">
                <a:solidFill>
                  <a:srgbClr val="222222"/>
                </a:solidFill>
                <a:latin typeface="Roboto Condensed"/>
              </a:rPr>
              <a:t>List  the constructs and variables</a:t>
            </a:r>
            <a:r>
              <a:rPr lang="en-US" sz="2400" dirty="0">
                <a:solidFill>
                  <a:srgbClr val="222222"/>
                </a:solidFill>
                <a:latin typeface="Roboto Condensed"/>
              </a:rPr>
              <a:t> that might be relevant to your study. Group these variables into independent and dependent categories.</a:t>
            </a:r>
          </a:p>
          <a:p>
            <a:pPr>
              <a:buFont typeface="+mj-lt"/>
              <a:buAutoNum type="arabicPeriod"/>
            </a:pPr>
            <a:r>
              <a:rPr lang="en-US" sz="2400" b="1" dirty="0">
                <a:solidFill>
                  <a:srgbClr val="222222"/>
                </a:solidFill>
                <a:latin typeface="Roboto Condensed"/>
              </a:rPr>
              <a:t>Review the key social science theories</a:t>
            </a:r>
            <a:r>
              <a:rPr lang="en-US" sz="2400" dirty="0">
                <a:solidFill>
                  <a:srgbClr val="222222"/>
                </a:solidFill>
                <a:latin typeface="Roboto Condensed"/>
              </a:rPr>
              <a:t> that are introduced to you in your course readings and choose the theory or theories that can best explain the relationships between the key variables in your study </a:t>
            </a:r>
            <a:endParaRPr lang="en-US" sz="2400" dirty="0" smtClean="0">
              <a:solidFill>
                <a:srgbClr val="222222"/>
              </a:solidFill>
              <a:latin typeface="Roboto Condensed"/>
            </a:endParaRPr>
          </a:p>
          <a:p>
            <a:pPr>
              <a:buFont typeface="+mj-lt"/>
              <a:buAutoNum type="arabicPeriod"/>
            </a:pPr>
            <a:r>
              <a:rPr lang="en-US" sz="2400" b="1" dirty="0" smtClean="0">
                <a:solidFill>
                  <a:srgbClr val="222222"/>
                </a:solidFill>
                <a:latin typeface="Roboto Condensed"/>
              </a:rPr>
              <a:t>Discuss </a:t>
            </a:r>
            <a:r>
              <a:rPr lang="en-US" sz="2400" b="1" dirty="0">
                <a:solidFill>
                  <a:srgbClr val="222222"/>
                </a:solidFill>
                <a:latin typeface="Roboto Condensed"/>
              </a:rPr>
              <a:t>the assumptions or propositions</a:t>
            </a:r>
            <a:r>
              <a:rPr lang="en-US" sz="2400" dirty="0">
                <a:solidFill>
                  <a:srgbClr val="222222"/>
                </a:solidFill>
                <a:latin typeface="Roboto Condensed"/>
              </a:rPr>
              <a:t> of this theory and point out their relevance to your research.</a:t>
            </a:r>
            <a:endParaRPr lang="en-US" sz="2400" b="0" i="0" dirty="0">
              <a:solidFill>
                <a:srgbClr val="222222"/>
              </a:solidFill>
              <a:effectLst/>
              <a:latin typeface="Roboto Condensed"/>
            </a:endParaRPr>
          </a:p>
        </p:txBody>
      </p:sp>
    </p:spTree>
    <p:extLst>
      <p:ext uri="{BB962C8B-B14F-4D97-AF65-F5344CB8AC3E}">
        <p14:creationId xmlns:p14="http://schemas.microsoft.com/office/powerpoint/2010/main" val="33932274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9716" y="444849"/>
            <a:ext cx="11636478" cy="5632311"/>
          </a:xfrm>
          <a:prstGeom prst="rect">
            <a:avLst/>
          </a:prstGeom>
        </p:spPr>
        <p:txBody>
          <a:bodyPr wrap="square">
            <a:spAutoFit/>
          </a:bodyPr>
          <a:lstStyle/>
          <a:p>
            <a:r>
              <a:rPr lang="en-US" sz="2400" b="1" dirty="0" smtClean="0">
                <a:solidFill>
                  <a:srgbClr val="222222"/>
                </a:solidFill>
                <a:latin typeface="Roboto Condensed"/>
              </a:rPr>
              <a:t>PUPOSE OF THEOROTICAL FRAMEWORK</a:t>
            </a:r>
          </a:p>
          <a:p>
            <a:pPr>
              <a:buFont typeface="Arial" panose="020B0604020202020204" pitchFamily="34" charset="0"/>
              <a:buChar char="•"/>
            </a:pPr>
            <a:r>
              <a:rPr lang="en-US" sz="2400" dirty="0" smtClean="0">
                <a:solidFill>
                  <a:srgbClr val="222222"/>
                </a:solidFill>
                <a:latin typeface="Roboto Condensed"/>
              </a:rPr>
              <a:t>Means </a:t>
            </a:r>
            <a:r>
              <a:rPr lang="en-US" sz="2400" dirty="0">
                <a:solidFill>
                  <a:srgbClr val="222222"/>
                </a:solidFill>
                <a:latin typeface="Roboto Condensed"/>
              </a:rPr>
              <a:t>by which new research data can be interpreted and coded for future use,</a:t>
            </a:r>
          </a:p>
          <a:p>
            <a:pPr>
              <a:buFont typeface="Arial" panose="020B0604020202020204" pitchFamily="34" charset="0"/>
              <a:buChar char="•"/>
            </a:pPr>
            <a:r>
              <a:rPr lang="en-US" sz="2400" dirty="0" smtClean="0">
                <a:solidFill>
                  <a:srgbClr val="222222"/>
                </a:solidFill>
                <a:latin typeface="Roboto Condensed"/>
              </a:rPr>
              <a:t>identify </a:t>
            </a:r>
            <a:r>
              <a:rPr lang="en-US" sz="2400" dirty="0">
                <a:solidFill>
                  <a:srgbClr val="222222"/>
                </a:solidFill>
                <a:latin typeface="Roboto Condensed"/>
              </a:rPr>
              <a:t>to new problems that have no previously identified solutions strategy,</a:t>
            </a:r>
          </a:p>
          <a:p>
            <a:pPr>
              <a:buFont typeface="Arial" panose="020B0604020202020204" pitchFamily="34" charset="0"/>
              <a:buChar char="•"/>
            </a:pPr>
            <a:r>
              <a:rPr lang="en-US" sz="2400" dirty="0">
                <a:solidFill>
                  <a:srgbClr val="222222"/>
                </a:solidFill>
                <a:latin typeface="Roboto Condensed"/>
              </a:rPr>
              <a:t>Means for identifying and defining research problems,</a:t>
            </a:r>
          </a:p>
          <a:p>
            <a:pPr>
              <a:buFont typeface="Arial" panose="020B0604020202020204" pitchFamily="34" charset="0"/>
              <a:buChar char="•"/>
            </a:pPr>
            <a:r>
              <a:rPr lang="en-US" sz="2400" dirty="0">
                <a:solidFill>
                  <a:srgbClr val="222222"/>
                </a:solidFill>
                <a:latin typeface="Roboto Condensed"/>
              </a:rPr>
              <a:t>Means for prescribing or evaluating solutions to research problems,</a:t>
            </a:r>
          </a:p>
          <a:p>
            <a:pPr>
              <a:buFont typeface="Arial" panose="020B0604020202020204" pitchFamily="34" charset="0"/>
              <a:buChar char="•"/>
            </a:pPr>
            <a:r>
              <a:rPr lang="en-US" sz="2400" dirty="0">
                <a:solidFill>
                  <a:srgbClr val="222222"/>
                </a:solidFill>
                <a:latin typeface="Roboto Condensed"/>
              </a:rPr>
              <a:t>Way of telling us that certain facts among the accumulated knowledge are important and which facts are not,</a:t>
            </a:r>
          </a:p>
          <a:p>
            <a:pPr>
              <a:buFont typeface="Arial" panose="020B0604020202020204" pitchFamily="34" charset="0"/>
              <a:buChar char="•"/>
            </a:pPr>
            <a:r>
              <a:rPr lang="en-US" sz="2400" dirty="0">
                <a:solidFill>
                  <a:srgbClr val="222222"/>
                </a:solidFill>
                <a:latin typeface="Roboto Condensed"/>
              </a:rPr>
              <a:t>Means of giving old data new interpretations and new meaning,</a:t>
            </a:r>
          </a:p>
          <a:p>
            <a:pPr>
              <a:buFont typeface="Arial" panose="020B0604020202020204" pitchFamily="34" charset="0"/>
              <a:buChar char="•"/>
            </a:pPr>
            <a:r>
              <a:rPr lang="en-US" sz="2400" dirty="0">
                <a:solidFill>
                  <a:srgbClr val="222222"/>
                </a:solidFill>
                <a:latin typeface="Roboto Condensed"/>
              </a:rPr>
              <a:t>Means by which to identify important new issues and prescribe the most critical research questions that need to be answered to maximize understanding of the issue,</a:t>
            </a:r>
          </a:p>
          <a:p>
            <a:pPr>
              <a:buFont typeface="Arial" panose="020B0604020202020204" pitchFamily="34" charset="0"/>
              <a:buChar char="•"/>
            </a:pPr>
            <a:r>
              <a:rPr lang="en-US" sz="2400" dirty="0">
                <a:solidFill>
                  <a:srgbClr val="222222"/>
                </a:solidFill>
                <a:latin typeface="Roboto Condensed"/>
              </a:rPr>
              <a:t>Means of providing members of a professional discipline with a common language and a frame of reference for defining boundaries of their profession, and</a:t>
            </a:r>
          </a:p>
          <a:p>
            <a:pPr>
              <a:buFont typeface="Arial" panose="020B0604020202020204" pitchFamily="34" charset="0"/>
              <a:buChar char="•"/>
            </a:pPr>
            <a:r>
              <a:rPr lang="en-US" sz="2400" dirty="0">
                <a:solidFill>
                  <a:srgbClr val="222222"/>
                </a:solidFill>
                <a:latin typeface="Roboto Condensed"/>
              </a:rPr>
              <a:t>Means to guide and inform research so that it can, in turn, guide research efforts and improve professional practice.</a:t>
            </a:r>
            <a:endParaRPr lang="en-US" sz="2400" b="0" i="0" dirty="0">
              <a:solidFill>
                <a:srgbClr val="222222"/>
              </a:solidFill>
              <a:effectLst/>
              <a:latin typeface="Roboto Condensed"/>
            </a:endParaRPr>
          </a:p>
        </p:txBody>
      </p:sp>
    </p:spTree>
    <p:extLst>
      <p:ext uri="{BB962C8B-B14F-4D97-AF65-F5344CB8AC3E}">
        <p14:creationId xmlns:p14="http://schemas.microsoft.com/office/powerpoint/2010/main" val="16192068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9780" t="20565" r="42038" b="19839"/>
          <a:stretch/>
        </p:blipFill>
        <p:spPr>
          <a:xfrm>
            <a:off x="394853" y="158018"/>
            <a:ext cx="11388437" cy="6130636"/>
          </a:xfrm>
          <a:prstGeom prst="rect">
            <a:avLst/>
          </a:prstGeom>
        </p:spPr>
      </p:pic>
    </p:spTree>
    <p:extLst>
      <p:ext uri="{BB962C8B-B14F-4D97-AF65-F5344CB8AC3E}">
        <p14:creationId xmlns:p14="http://schemas.microsoft.com/office/powerpoint/2010/main" val="26671759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9739" t="23142" r="39761" b="24922"/>
          <a:stretch/>
        </p:blipFill>
        <p:spPr>
          <a:xfrm>
            <a:off x="783771" y="391886"/>
            <a:ext cx="10685417" cy="5564777"/>
          </a:xfrm>
          <a:prstGeom prst="rect">
            <a:avLst/>
          </a:prstGeom>
        </p:spPr>
      </p:pic>
    </p:spTree>
    <p:extLst>
      <p:ext uri="{BB962C8B-B14F-4D97-AF65-F5344CB8AC3E}">
        <p14:creationId xmlns:p14="http://schemas.microsoft.com/office/powerpoint/2010/main" val="42328677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0238" t="15016" r="39976" b="32285"/>
          <a:stretch/>
        </p:blipFill>
        <p:spPr>
          <a:xfrm>
            <a:off x="640080" y="391885"/>
            <a:ext cx="10868297" cy="5734595"/>
          </a:xfrm>
          <a:prstGeom prst="rect">
            <a:avLst/>
          </a:prstGeom>
        </p:spPr>
      </p:pic>
    </p:spTree>
    <p:extLst>
      <p:ext uri="{BB962C8B-B14F-4D97-AF65-F5344CB8AC3E}">
        <p14:creationId xmlns:p14="http://schemas.microsoft.com/office/powerpoint/2010/main" val="23410597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0024" t="15016" r="40191" b="31269"/>
          <a:stretch/>
        </p:blipFill>
        <p:spPr>
          <a:xfrm>
            <a:off x="548640" y="391885"/>
            <a:ext cx="11142617" cy="5721532"/>
          </a:xfrm>
          <a:prstGeom prst="rect">
            <a:avLst/>
          </a:prstGeom>
        </p:spPr>
      </p:pic>
    </p:spTree>
    <p:extLst>
      <p:ext uri="{BB962C8B-B14F-4D97-AF65-F5344CB8AC3E}">
        <p14:creationId xmlns:p14="http://schemas.microsoft.com/office/powerpoint/2010/main" val="140709951"/>
      </p:ext>
    </p:extLst>
  </p:cSld>
  <p:clrMapOvr>
    <a:masterClrMapping/>
  </p:clrMapOvr>
  <p:timing>
    <p:tnLst>
      <p:par>
        <p:cTn id="1" dur="indefinite" restart="never" nodeType="tmRoot"/>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9086</TotalTime>
  <Words>348</Words>
  <Application>Microsoft Office PowerPoint</Application>
  <PresentationFormat>Widescreen</PresentationFormat>
  <Paragraphs>73</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Gill Sans MT</vt:lpstr>
      <vt:lpstr>Gilmer</vt:lpstr>
      <vt:lpstr>Inter</vt:lpstr>
      <vt:lpstr>Roboto Condensed</vt:lpstr>
      <vt:lpstr>Gallery</vt:lpstr>
      <vt:lpstr>Concept of theory</vt:lpstr>
      <vt:lpstr>THEORY</vt:lpstr>
      <vt:lpstr>Strategies for Developing the Theoretical Framework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Concept of theory</dc:title>
  <dc:creator>Dell</dc:creator>
  <cp:lastModifiedBy>Dell</cp:lastModifiedBy>
  <cp:revision>15</cp:revision>
  <dcterms:created xsi:type="dcterms:W3CDTF">2023-07-17T15:10:45Z</dcterms:created>
  <dcterms:modified xsi:type="dcterms:W3CDTF">2023-07-24T10:55:17Z</dcterms:modified>
</cp:coreProperties>
</file>

<file path=docProps/thumbnail.jpeg>
</file>